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8"/>
  </p:notesMasterIdLst>
  <p:handoutMasterIdLst>
    <p:handoutMasterId r:id="rId19"/>
  </p:handoutMasterIdLst>
  <p:sldIdLst>
    <p:sldId id="292" r:id="rId5"/>
    <p:sldId id="291" r:id="rId6"/>
    <p:sldId id="294" r:id="rId7"/>
    <p:sldId id="300" r:id="rId8"/>
    <p:sldId id="295" r:id="rId9"/>
    <p:sldId id="296" r:id="rId10"/>
    <p:sldId id="297" r:id="rId11"/>
    <p:sldId id="298" r:id="rId12"/>
    <p:sldId id="299" r:id="rId13"/>
    <p:sldId id="301" r:id="rId14"/>
    <p:sldId id="302" r:id="rId15"/>
    <p:sldId id="303" r:id="rId16"/>
    <p:sldId id="293" r:id="rId17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0A0"/>
    <a:srgbClr val="006EB5"/>
    <a:srgbClr val="374D81"/>
    <a:srgbClr val="9CCEC7"/>
    <a:srgbClr val="043D8F"/>
    <a:srgbClr val="76CAF3"/>
    <a:srgbClr val="1AE1F6"/>
    <a:srgbClr val="738AC3"/>
    <a:srgbClr val="B5C1DF"/>
    <a:srgbClr val="E98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77" autoAdjust="0"/>
    <p:restoredTop sz="94639" autoAdjust="0"/>
  </p:normalViewPr>
  <p:slideViewPr>
    <p:cSldViewPr snapToGrid="0">
      <p:cViewPr varScale="1">
        <p:scale>
          <a:sx n="86" d="100"/>
          <a:sy n="86" d="100"/>
        </p:scale>
        <p:origin x="224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16/09/26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16/09/26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16/09/26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3444" y="992034"/>
            <a:ext cx="4526280" cy="3227514"/>
          </a:xfrm>
        </p:spPr>
        <p:txBody>
          <a:bodyPr>
            <a:noAutofit/>
          </a:bodyPr>
          <a:lstStyle/>
          <a:p>
            <a:pPr algn="ctr"/>
            <a:r>
              <a:rPr lang="it-IT" altLang="it-IT" sz="3200" dirty="0">
                <a:solidFill>
                  <a:schemeClr val="accent1"/>
                </a:solidFill>
              </a:rPr>
              <a:t>Chirurgia Metabolica e Bariatrica</a:t>
            </a:r>
            <a:br>
              <a:rPr lang="it-IT" altLang="it-IT" sz="3200" dirty="0">
                <a:solidFill>
                  <a:schemeClr val="accent1"/>
                </a:solidFill>
              </a:rPr>
            </a:br>
            <a:r>
              <a:rPr lang="it-IT" altLang="it-IT" sz="3200" dirty="0">
                <a:solidFill>
                  <a:schemeClr val="accent1"/>
                </a:solidFill>
              </a:rPr>
              <a:t>in Età Pediatrica: Analisi del Database Nazionale della Società Italiana di Chirurgia dell'Obesità e delle Malattie Metaboliche (</a:t>
            </a:r>
            <a:r>
              <a:rPr lang="it-IT" altLang="it-IT" sz="3200" dirty="0" err="1">
                <a:solidFill>
                  <a:schemeClr val="accent1"/>
                </a:solidFill>
              </a:rPr>
              <a:t>SICOb</a:t>
            </a:r>
            <a:r>
              <a:rPr lang="it-IT" altLang="it-IT" sz="3200" dirty="0">
                <a:solidFill>
                  <a:schemeClr val="accent1"/>
                </a:solidFill>
              </a:rPr>
              <a:t>)</a:t>
            </a:r>
            <a:endParaRPr lang="it-IT" sz="3200" dirty="0">
              <a:solidFill>
                <a:schemeClr val="accent1"/>
              </a:solidFill>
            </a:endParaRP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43444" y="5054410"/>
            <a:ext cx="4526280" cy="1279652"/>
          </a:xfrm>
        </p:spPr>
        <p:txBody>
          <a:bodyPr>
            <a:normAutofit fontScale="55000" lnSpcReduction="20000"/>
          </a:bodyPr>
          <a:lstStyle/>
          <a:p>
            <a:r>
              <a:rPr lang="it-IT" sz="2800" b="1" dirty="0"/>
              <a:t>Maria Francesca russo, md, </a:t>
            </a:r>
            <a:r>
              <a:rPr lang="it-IT" sz="2800" b="1" dirty="0" err="1"/>
              <a:t>phd</a:t>
            </a:r>
            <a:endParaRPr lang="it-IT" sz="2800" b="1" dirty="0"/>
          </a:p>
          <a:p>
            <a:r>
              <a:rPr lang="it-IT" sz="2800" b="1" dirty="0"/>
              <a:t>La sapienza università di </a:t>
            </a:r>
            <a:r>
              <a:rPr lang="it-IT" sz="2800" b="1" dirty="0" err="1"/>
              <a:t>roma</a:t>
            </a:r>
            <a:endParaRPr lang="it-IT" sz="2800" b="1" dirty="0"/>
          </a:p>
          <a:p>
            <a:r>
              <a:rPr lang="it-IT" sz="2800" b="1" dirty="0" err="1"/>
              <a:t>IRCcS</a:t>
            </a:r>
            <a:r>
              <a:rPr lang="it-IT" sz="2800" b="1" dirty="0"/>
              <a:t> MARIA CECILIA </a:t>
            </a:r>
            <a:r>
              <a:rPr lang="it-IT" sz="2800" b="1" dirty="0" err="1"/>
              <a:t>HOSpItAL</a:t>
            </a:r>
            <a:r>
              <a:rPr lang="it-IT" sz="2800" b="1" dirty="0"/>
              <a:t>- COTIGNOLA- GVM</a:t>
            </a:r>
          </a:p>
          <a:p>
            <a:endParaRPr lang="it-IT" sz="2800" b="1" dirty="0"/>
          </a:p>
          <a:p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4EF4FA-8058-D9DB-DAE5-79A249FE481F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800" dirty="0"/>
              <a:t>Background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3895E469-ABD2-09F8-97AF-B2D10E0830B5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800" b="1" dirty="0">
                <a:solidFill>
                  <a:schemeClr val="tx1"/>
                </a:solidFill>
              </a:rPr>
              <a:t>Epidemiologia Obesità pediatrica</a:t>
            </a:r>
            <a:endParaRPr lang="it-IT" sz="2000" b="1" dirty="0">
              <a:solidFill>
                <a:schemeClr val="tx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5B7D80E-7A94-E9B2-C409-2FE254CC9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6" y="750811"/>
            <a:ext cx="8545149" cy="5940612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5E90D9C-2B8C-7661-90AC-3CCEE4BF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7548" y="2261474"/>
            <a:ext cx="3365182" cy="3124174"/>
          </a:xfrm>
          <a:prstGeom prst="rect">
            <a:avLst/>
          </a:prstGeom>
        </p:spPr>
      </p:pic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1FB6FDA4-53FA-21EB-545E-03100AB01EEB}"/>
              </a:ext>
            </a:extLst>
          </p:cNvPr>
          <p:cNvCxnSpPr>
            <a:cxnSpLocks/>
          </p:cNvCxnSpPr>
          <p:nvPr/>
        </p:nvCxnSpPr>
        <p:spPr>
          <a:xfrm flipV="1">
            <a:off x="4365812" y="3429000"/>
            <a:ext cx="4634753" cy="3182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BBF7388-C4B0-2AA7-E523-25DF88E18395}"/>
              </a:ext>
            </a:extLst>
          </p:cNvPr>
          <p:cNvSpPr txBox="1"/>
          <p:nvPr/>
        </p:nvSpPr>
        <p:spPr>
          <a:xfrm>
            <a:off x="0" y="6056185"/>
            <a:ext cx="2734235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1400" b="1" dirty="0" err="1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Sovrappeso</a:t>
            </a:r>
            <a:r>
              <a:rPr lang="en-US" sz="1400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: 390 </a:t>
            </a:r>
            <a:r>
              <a:rPr lang="en-US" sz="1400" dirty="0" err="1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milioni</a:t>
            </a:r>
            <a:endParaRPr lang="en-US" sz="1400" dirty="0">
              <a:solidFill>
                <a:schemeClr val="tx1"/>
              </a:solidFill>
              <a:latin typeface="+mj-lt"/>
              <a:ea typeface="DM Sans"/>
              <a:cs typeface="DM Sans"/>
              <a:sym typeface="DM Sans"/>
            </a:endParaRPr>
          </a:p>
          <a:p>
            <a:pPr marL="214313" indent="-214313">
              <a:lnSpc>
                <a:spcPct val="149964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b="1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Obesità</a:t>
            </a:r>
            <a:r>
              <a:rPr lang="it-IT" sz="1400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: 160 milioni (8%)</a:t>
            </a:r>
            <a:endParaRPr lang="it-IT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5623371-A396-2F17-1B5B-3944D7B9CAA0}"/>
              </a:ext>
            </a:extLst>
          </p:cNvPr>
          <p:cNvSpPr txBox="1"/>
          <p:nvPr/>
        </p:nvSpPr>
        <p:spPr>
          <a:xfrm>
            <a:off x="8383697" y="4914773"/>
            <a:ext cx="6100482" cy="705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1400" b="1" dirty="0" err="1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Sovrappeso</a:t>
            </a:r>
            <a:r>
              <a:rPr lang="en-US" sz="1400" b="1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:</a:t>
            </a:r>
            <a:r>
              <a:rPr lang="en-US" sz="1400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 19%</a:t>
            </a:r>
          </a:p>
          <a:p>
            <a:pPr marL="214313" indent="-214313">
              <a:lnSpc>
                <a:spcPct val="149964"/>
              </a:lnSpc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it-IT" sz="1400" b="1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Obesità:</a:t>
            </a:r>
            <a:r>
              <a:rPr lang="it-IT" sz="1400" dirty="0">
                <a:solidFill>
                  <a:schemeClr val="tx1"/>
                </a:solidFill>
                <a:latin typeface="+mj-lt"/>
                <a:ea typeface="DM Sans"/>
                <a:cs typeface="DM Sans"/>
                <a:sym typeface="DM Sans"/>
              </a:rPr>
              <a:t> 9.8% (2.6% grave).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4">
            <a:extLst>
              <a:ext uri="{FF2B5EF4-FFF2-40B4-BE49-F238E27FC236}">
                <a16:creationId xmlns:a16="http://schemas.microsoft.com/office/drawing/2014/main" id="{82284379-D13E-D31D-5F0B-704FE574C606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800" dirty="0"/>
              <a:t>Background</a:t>
            </a:r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8CC119F1-A0D5-2E04-21A0-87FEAE6F4AC4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b="1" dirty="0"/>
              <a:t>Quale trattamento?</a:t>
            </a:r>
            <a:endParaRPr lang="it-IT" sz="2000" b="1" dirty="0">
              <a:solidFill>
                <a:schemeClr val="tx1"/>
              </a:solidFill>
            </a:endParaRPr>
          </a:p>
        </p:txBody>
      </p: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AFACCF45-A38E-778E-328F-2FFB88544429}"/>
              </a:ext>
            </a:extLst>
          </p:cNvPr>
          <p:cNvGrpSpPr/>
          <p:nvPr/>
        </p:nvGrpSpPr>
        <p:grpSpPr>
          <a:xfrm>
            <a:off x="1881352" y="954012"/>
            <a:ext cx="8050924" cy="5518506"/>
            <a:chOff x="1881352" y="954012"/>
            <a:chExt cx="8050924" cy="5518506"/>
          </a:xfrm>
        </p:grpSpPr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5681F17B-4245-29CA-23B4-827F5992D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49655"/>
            <a:stretch>
              <a:fillRect/>
            </a:stretch>
          </p:blipFill>
          <p:spPr>
            <a:xfrm>
              <a:off x="1881352" y="954012"/>
              <a:ext cx="8050924" cy="3039920"/>
            </a:xfrm>
            <a:prstGeom prst="rect">
              <a:avLst/>
            </a:prstGeom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792FB686-D2E0-36A5-30E7-90DC97F03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7830" b="8644"/>
            <a:stretch>
              <a:fillRect/>
            </a:stretch>
          </p:blipFill>
          <p:spPr>
            <a:xfrm>
              <a:off x="1881352" y="4448145"/>
              <a:ext cx="8050924" cy="2024373"/>
            </a:xfrm>
            <a:prstGeom prst="rect">
              <a:avLst/>
            </a:prstGeom>
          </p:spPr>
        </p:pic>
        <p:cxnSp>
          <p:nvCxnSpPr>
            <p:cNvPr id="42" name="Connettore diritto 41">
              <a:extLst>
                <a:ext uri="{FF2B5EF4-FFF2-40B4-BE49-F238E27FC236}">
                  <a16:creationId xmlns:a16="http://schemas.microsoft.com/office/drawing/2014/main" id="{25550B90-A4AC-30CA-7C31-B6E24503598B}"/>
                </a:ext>
              </a:extLst>
            </p:cNvPr>
            <p:cNvCxnSpPr>
              <a:cxnSpLocks/>
            </p:cNvCxnSpPr>
            <p:nvPr/>
          </p:nvCxnSpPr>
          <p:spPr>
            <a:xfrm>
              <a:off x="6663465" y="3953012"/>
              <a:ext cx="0" cy="192268"/>
            </a:xfrm>
            <a:prstGeom prst="line">
              <a:avLst/>
            </a:prstGeom>
            <a:ln w="19050">
              <a:solidFill>
                <a:srgbClr val="016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ttore diritto 43">
              <a:extLst>
                <a:ext uri="{FF2B5EF4-FFF2-40B4-BE49-F238E27FC236}">
                  <a16:creationId xmlns:a16="http://schemas.microsoft.com/office/drawing/2014/main" id="{6D858596-9254-DFCC-0094-1451FB5730B8}"/>
                </a:ext>
              </a:extLst>
            </p:cNvPr>
            <p:cNvCxnSpPr>
              <a:cxnSpLocks/>
            </p:cNvCxnSpPr>
            <p:nvPr/>
          </p:nvCxnSpPr>
          <p:spPr>
            <a:xfrm>
              <a:off x="8370345" y="3953012"/>
              <a:ext cx="0" cy="283708"/>
            </a:xfrm>
            <a:prstGeom prst="line">
              <a:avLst/>
            </a:prstGeom>
            <a:ln w="19050">
              <a:solidFill>
                <a:srgbClr val="016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579FF2A4-77D3-3C92-301A-AE9C1E206303}"/>
                </a:ext>
              </a:extLst>
            </p:cNvPr>
            <p:cNvGrpSpPr/>
            <p:nvPr/>
          </p:nvGrpSpPr>
          <p:grpSpPr>
            <a:xfrm>
              <a:off x="3134360" y="4135755"/>
              <a:ext cx="3537360" cy="248920"/>
              <a:chOff x="3139440" y="4135755"/>
              <a:chExt cx="3537360" cy="248920"/>
            </a:xfrm>
          </p:grpSpPr>
          <p:cxnSp>
            <p:nvCxnSpPr>
              <p:cNvPr id="51" name="Connettore diritto 50">
                <a:extLst>
                  <a:ext uri="{FF2B5EF4-FFF2-40B4-BE49-F238E27FC236}">
                    <a16:creationId xmlns:a16="http://schemas.microsoft.com/office/drawing/2014/main" id="{82BC0E2E-ED9A-6644-97EA-7CFB6DA1FEA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139440" y="4145280"/>
                <a:ext cx="3537360" cy="0"/>
              </a:xfrm>
              <a:prstGeom prst="line">
                <a:avLst/>
              </a:prstGeom>
              <a:ln w="19050">
                <a:solidFill>
                  <a:srgbClr val="016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Connettore 2 52">
                <a:extLst>
                  <a:ext uri="{FF2B5EF4-FFF2-40B4-BE49-F238E27FC236}">
                    <a16:creationId xmlns:a16="http://schemas.microsoft.com/office/drawing/2014/main" id="{5E1737A7-1DAD-ECA4-A052-3F6E573F9AFB}"/>
                  </a:ext>
                </a:extLst>
              </p:cNvPr>
              <p:cNvCxnSpPr/>
              <p:nvPr/>
            </p:nvCxnSpPr>
            <p:spPr>
              <a:xfrm>
                <a:off x="3139440" y="4135755"/>
                <a:ext cx="0" cy="248920"/>
              </a:xfrm>
              <a:prstGeom prst="straightConnector1">
                <a:avLst/>
              </a:prstGeom>
              <a:ln w="19050">
                <a:solidFill>
                  <a:srgbClr val="016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uppo 55">
              <a:extLst>
                <a:ext uri="{FF2B5EF4-FFF2-40B4-BE49-F238E27FC236}">
                  <a16:creationId xmlns:a16="http://schemas.microsoft.com/office/drawing/2014/main" id="{136B7737-935D-DB7A-7B52-2D6B482EF9CA}"/>
                </a:ext>
              </a:extLst>
            </p:cNvPr>
            <p:cNvGrpSpPr/>
            <p:nvPr/>
          </p:nvGrpSpPr>
          <p:grpSpPr>
            <a:xfrm>
              <a:off x="5176520" y="4221431"/>
              <a:ext cx="3193825" cy="248920"/>
              <a:chOff x="3482975" y="4135755"/>
              <a:chExt cx="3193825" cy="248920"/>
            </a:xfrm>
          </p:grpSpPr>
          <p:cxnSp>
            <p:nvCxnSpPr>
              <p:cNvPr id="57" name="Connettore diritto 56">
                <a:extLst>
                  <a:ext uri="{FF2B5EF4-FFF2-40B4-BE49-F238E27FC236}">
                    <a16:creationId xmlns:a16="http://schemas.microsoft.com/office/drawing/2014/main" id="{53FBAAE3-1635-C157-9870-56FAF400D7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482975" y="4145280"/>
                <a:ext cx="3193825" cy="0"/>
              </a:xfrm>
              <a:prstGeom prst="line">
                <a:avLst/>
              </a:prstGeom>
              <a:ln w="19050">
                <a:solidFill>
                  <a:srgbClr val="0160A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ttore 2 57">
                <a:extLst>
                  <a:ext uri="{FF2B5EF4-FFF2-40B4-BE49-F238E27FC236}">
                    <a16:creationId xmlns:a16="http://schemas.microsoft.com/office/drawing/2014/main" id="{6E949550-4B26-679A-866C-F72F7C40C35D}"/>
                  </a:ext>
                </a:extLst>
              </p:cNvPr>
              <p:cNvCxnSpPr/>
              <p:nvPr/>
            </p:nvCxnSpPr>
            <p:spPr>
              <a:xfrm>
                <a:off x="3484880" y="4135755"/>
                <a:ext cx="0" cy="248920"/>
              </a:xfrm>
              <a:prstGeom prst="straightConnector1">
                <a:avLst/>
              </a:prstGeom>
              <a:ln w="19050">
                <a:solidFill>
                  <a:srgbClr val="0160A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Connettore 2 61">
              <a:extLst>
                <a:ext uri="{FF2B5EF4-FFF2-40B4-BE49-F238E27FC236}">
                  <a16:creationId xmlns:a16="http://schemas.microsoft.com/office/drawing/2014/main" id="{7F970F3F-E3AF-E510-EA33-305FD8DDF515}"/>
                </a:ext>
              </a:extLst>
            </p:cNvPr>
            <p:cNvCxnSpPr/>
            <p:nvPr/>
          </p:nvCxnSpPr>
          <p:spPr>
            <a:xfrm>
              <a:off x="7075805" y="4221480"/>
              <a:ext cx="0" cy="248920"/>
            </a:xfrm>
            <a:prstGeom prst="straightConnector1">
              <a:avLst/>
            </a:prstGeom>
            <a:ln w="19050">
              <a:solidFill>
                <a:srgbClr val="016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2 62">
              <a:extLst>
                <a:ext uri="{FF2B5EF4-FFF2-40B4-BE49-F238E27FC236}">
                  <a16:creationId xmlns:a16="http://schemas.microsoft.com/office/drawing/2014/main" id="{5C0DB0FE-EA91-F339-3141-05CF1F89B2AC}"/>
                </a:ext>
              </a:extLst>
            </p:cNvPr>
            <p:cNvCxnSpPr/>
            <p:nvPr/>
          </p:nvCxnSpPr>
          <p:spPr>
            <a:xfrm>
              <a:off x="8866505" y="4221431"/>
              <a:ext cx="0" cy="248920"/>
            </a:xfrm>
            <a:prstGeom prst="straightConnector1">
              <a:avLst/>
            </a:prstGeom>
            <a:ln w="19050">
              <a:solidFill>
                <a:srgbClr val="016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nettore diritto 63">
              <a:extLst>
                <a:ext uri="{FF2B5EF4-FFF2-40B4-BE49-F238E27FC236}">
                  <a16:creationId xmlns:a16="http://schemas.microsoft.com/office/drawing/2014/main" id="{1647C29F-B2CB-16A4-863F-3419D9608D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04530" y="4230956"/>
              <a:ext cx="561975" cy="0"/>
            </a:xfrm>
            <a:prstGeom prst="line">
              <a:avLst/>
            </a:prstGeom>
            <a:ln w="19050">
              <a:solidFill>
                <a:srgbClr val="016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04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1554CC5-DDFB-0C36-CF16-9152EF13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663" y="1216827"/>
            <a:ext cx="9730853" cy="5452533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22998D2D-4304-B9F9-1B1A-6C2FC8F4941F}"/>
              </a:ext>
            </a:extLst>
          </p:cNvPr>
          <p:cNvSpPr txBox="1">
            <a:spLocks noChangeArrowheads="1"/>
          </p:cNvSpPr>
          <p:nvPr/>
        </p:nvSpPr>
        <p:spPr>
          <a:xfrm>
            <a:off x="189233" y="121630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822433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822433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pc="-50" dirty="0">
                <a:solidFill>
                  <a:srgbClr val="123B5D"/>
                </a:solidFill>
                <a:latin typeface="DejaVu Sans"/>
              </a:rPr>
              <a:t>Background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F104BE34-1684-9D83-5272-FB87C395E9EB}"/>
              </a:ext>
            </a:extLst>
          </p:cNvPr>
          <p:cNvSpPr/>
          <p:nvPr/>
        </p:nvSpPr>
        <p:spPr bwMode="auto">
          <a:xfrm>
            <a:off x="0" y="626455"/>
            <a:ext cx="9243219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Perché la chirurgia?</a:t>
            </a:r>
          </a:p>
        </p:txBody>
      </p:sp>
    </p:spTree>
    <p:extLst>
      <p:ext uri="{BB962C8B-B14F-4D97-AF65-F5344CB8AC3E}">
        <p14:creationId xmlns:p14="http://schemas.microsoft.com/office/powerpoint/2010/main" val="2677525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551975C-2A9D-1DA8-6122-FFD504F90191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Obiettivi dello studio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3EC3795D-D805-3E4D-AD4B-07D41AA907C6}"/>
              </a:ext>
            </a:extLst>
          </p:cNvPr>
          <p:cNvSpPr/>
          <p:nvPr/>
        </p:nvSpPr>
        <p:spPr>
          <a:xfrm>
            <a:off x="9466729" y="4374812"/>
            <a:ext cx="989410" cy="9770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87D98AC5-808C-7FA0-D993-CD04201E0FCA}"/>
              </a:ext>
            </a:extLst>
          </p:cNvPr>
          <p:cNvGrpSpPr/>
          <p:nvPr/>
        </p:nvGrpSpPr>
        <p:grpSpPr>
          <a:xfrm>
            <a:off x="842682" y="905434"/>
            <a:ext cx="10031506" cy="5212451"/>
            <a:chOff x="842682" y="905434"/>
            <a:chExt cx="10031506" cy="5212451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0BB82F44-E111-4C11-724D-F349A5CAD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092" b="8628"/>
            <a:stretch>
              <a:fillRect/>
            </a:stretch>
          </p:blipFill>
          <p:spPr>
            <a:xfrm>
              <a:off x="842682" y="905434"/>
              <a:ext cx="10031506" cy="5212451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62E814B3-CE33-366C-A621-BED15D369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299" t="-4376" r="-7868" b="-12579"/>
            <a:stretch>
              <a:fillRect/>
            </a:stretch>
          </p:blipFill>
          <p:spPr>
            <a:xfrm>
              <a:off x="9466729" y="4321874"/>
              <a:ext cx="1029374" cy="1082960"/>
            </a:xfrm>
            <a:prstGeom prst="ellipse">
              <a:avLst/>
            </a:prstGeom>
            <a:ln w="3175" cap="rnd">
              <a:solidFill>
                <a:schemeClr val="bg2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4107188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8F08103-A95B-4E0F-AE10-77471E607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5"/>
          <a:stretch>
            <a:fillRect/>
          </a:stretch>
        </p:blipFill>
        <p:spPr>
          <a:xfrm>
            <a:off x="1524000" y="1145628"/>
            <a:ext cx="9144000" cy="57123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D02809-720E-687F-EDB5-3ABF6527471F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Materiali e Metodi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95199B4A-AD93-97AB-14EA-58BCF76106BD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Il Registro Nazionale </a:t>
            </a:r>
            <a:r>
              <a:rPr lang="it-IT" sz="1600" b="1" dirty="0" err="1">
                <a:solidFill>
                  <a:srgbClr val="4286A8"/>
                </a:solidFill>
                <a:latin typeface="DejaVu Sans"/>
              </a:rPr>
              <a:t>SICOb</a:t>
            </a:r>
            <a:endParaRPr lang="it-IT" sz="1600" b="1" dirty="0">
              <a:solidFill>
                <a:srgbClr val="4286A8"/>
              </a:solidFill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67497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01DB1E-CE36-E6B8-025A-3814F4F28092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Materiali e Metodi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311A9F4-E1D5-10D9-A639-39C9CE659463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Selezione dei Pazienti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36ABB6D-EDF2-CB19-D127-7409CDCB89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39"/>
          <a:stretch>
            <a:fillRect/>
          </a:stretch>
        </p:blipFill>
        <p:spPr>
          <a:xfrm>
            <a:off x="1360662" y="750811"/>
            <a:ext cx="9470675" cy="565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28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C38C72-3214-AC6C-E6CA-0FF996C87C1D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Risultati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C4E9A432-212D-435F-44B0-7B1E01F451B1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Valori</a:t>
            </a:r>
            <a:r>
              <a:rPr lang="it-IT" sz="2000" b="1" dirty="0">
                <a:solidFill>
                  <a:schemeClr val="tx1"/>
                </a:solidFill>
              </a:rPr>
              <a:t> </a:t>
            </a:r>
            <a:r>
              <a:rPr lang="it-IT" sz="1600" b="1" dirty="0">
                <a:solidFill>
                  <a:srgbClr val="4286A8"/>
                </a:solidFill>
                <a:latin typeface="DejaVu Sans"/>
              </a:rPr>
              <a:t>al baseline (T0)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DA44F0A-ACA5-58B4-6366-19CF45E080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42" y="750811"/>
            <a:ext cx="10805116" cy="60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01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49414C6-C143-4F8B-55A4-180872A65C51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Risultati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795E10A1-11DB-2BA5-A4AE-6FFC6C9E19BA}"/>
              </a:ext>
            </a:extLst>
          </p:cNvPr>
          <p:cNvSpPr/>
          <p:nvPr/>
        </p:nvSpPr>
        <p:spPr bwMode="auto">
          <a:xfrm>
            <a:off x="0" y="455331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 err="1">
                <a:solidFill>
                  <a:srgbClr val="4286A8"/>
                </a:solidFill>
                <a:latin typeface="DejaVu Sans"/>
              </a:rPr>
              <a:t>Outcome</a:t>
            </a:r>
            <a:r>
              <a:rPr lang="it-IT" dirty="0"/>
              <a:t> </a:t>
            </a:r>
            <a:r>
              <a:rPr lang="it-IT" sz="1600" b="1" dirty="0">
                <a:solidFill>
                  <a:srgbClr val="4286A8"/>
                </a:solidFill>
                <a:latin typeface="DejaVu Sans"/>
              </a:rPr>
              <a:t>ponderali nel follow-up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F36A20-5494-F704-D197-7911D8007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25" y="780488"/>
            <a:ext cx="10823142" cy="607751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5A0442C-B8D7-E0ED-5838-3A0C05F35C35}"/>
              </a:ext>
            </a:extLst>
          </p:cNvPr>
          <p:cNvSpPr txBox="1"/>
          <p:nvPr/>
        </p:nvSpPr>
        <p:spPr>
          <a:xfrm>
            <a:off x="9032851" y="5923623"/>
            <a:ext cx="1264072" cy="307777"/>
          </a:xfrm>
          <a:prstGeom prst="rect">
            <a:avLst/>
          </a:prstGeom>
          <a:ln>
            <a:solidFill>
              <a:srgbClr val="DDA82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92D050"/>
                </a:solidFill>
              </a:rPr>
              <a:t>15.31±4.73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558E418-D9F7-6783-2CFC-912B17A9A447}"/>
              </a:ext>
            </a:extLst>
          </p:cNvPr>
          <p:cNvSpPr txBox="1"/>
          <p:nvPr/>
        </p:nvSpPr>
        <p:spPr>
          <a:xfrm>
            <a:off x="9741087" y="4887015"/>
            <a:ext cx="1111672" cy="338554"/>
          </a:xfrm>
          <a:prstGeom prst="rect">
            <a:avLst/>
          </a:prstGeom>
          <a:ln>
            <a:solidFill>
              <a:srgbClr val="00677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92D050"/>
                </a:solidFill>
              </a:rPr>
              <a:t>6.59±8.19</a:t>
            </a:r>
          </a:p>
        </p:txBody>
      </p:sp>
    </p:spTree>
    <p:extLst>
      <p:ext uri="{BB962C8B-B14F-4D97-AF65-F5344CB8AC3E}">
        <p14:creationId xmlns:p14="http://schemas.microsoft.com/office/powerpoint/2010/main" val="386116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ABAD617-C6A3-8A64-14E1-6C474B734149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Risultati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121B398C-34D5-495D-4B68-A1C07FC2D9D8}"/>
              </a:ext>
            </a:extLst>
          </p:cNvPr>
          <p:cNvSpPr/>
          <p:nvPr/>
        </p:nvSpPr>
        <p:spPr bwMode="auto">
          <a:xfrm>
            <a:off x="-1" y="449186"/>
            <a:ext cx="9774435" cy="32873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Associazioni</a:t>
            </a:r>
            <a:r>
              <a:rPr lang="it-IT" sz="2000" b="1" dirty="0"/>
              <a:t> </a:t>
            </a:r>
            <a:r>
              <a:rPr lang="it-IT" sz="1600" b="1" dirty="0">
                <a:solidFill>
                  <a:srgbClr val="4286A8"/>
                </a:solidFill>
                <a:latin typeface="DejaVu Sans"/>
              </a:rPr>
              <a:t>Esplorative: Tipologia di Intervento e Comorbidità Psicologiche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FD2AC91-69BD-EE19-A0E1-E255265C2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"/>
          <a:stretch>
            <a:fillRect/>
          </a:stretch>
        </p:blipFill>
        <p:spPr>
          <a:xfrm>
            <a:off x="879423" y="777922"/>
            <a:ext cx="10433154" cy="564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95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2A5A2AE-5F6B-9F4A-D09C-B39428CF43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0" y="888308"/>
            <a:ext cx="10750560" cy="5969692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ACDB8A26-3B20-151D-8B5F-13A92447AF74}"/>
              </a:ext>
            </a:extLst>
          </p:cNvPr>
          <p:cNvSpPr txBox="1">
            <a:spLocks noChangeArrowheads="1"/>
          </p:cNvSpPr>
          <p:nvPr/>
        </p:nvSpPr>
        <p:spPr>
          <a:xfrm>
            <a:off x="237611" y="101319"/>
            <a:ext cx="7897812" cy="504825"/>
          </a:xfrm>
          <a:prstGeom prst="rect">
            <a:avLst/>
          </a:prstGeom>
        </p:spPr>
        <p:txBody>
          <a:bodyPr lIns="0" tIns="0" rIns="0" b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altLang="it-IT" sz="2400" dirty="0">
                <a:solidFill>
                  <a:srgbClr val="123B5D"/>
                </a:solidFill>
                <a:latin typeface="DejaVu Sans"/>
              </a:rPr>
              <a:t>Risultati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DF10AB2E-EC97-3BD1-70D1-82335B8C7EBD}"/>
              </a:ext>
            </a:extLst>
          </p:cNvPr>
          <p:cNvSpPr/>
          <p:nvPr/>
        </p:nvSpPr>
        <p:spPr bwMode="auto">
          <a:xfrm>
            <a:off x="0" y="449186"/>
            <a:ext cx="9359900" cy="30162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lIns="756000" tIns="0" rIns="0" bIns="0"/>
          <a:lstStyle/>
          <a:p>
            <a:pPr>
              <a:defRPr/>
            </a:pPr>
            <a:r>
              <a:rPr lang="it-IT" sz="1600" b="1" dirty="0">
                <a:solidFill>
                  <a:srgbClr val="4286A8"/>
                </a:solidFill>
                <a:latin typeface="DejaVu Sans"/>
              </a:rPr>
              <a:t>IGB</a:t>
            </a:r>
            <a:endParaRPr lang="it-IT" sz="1275" b="1" dirty="0">
              <a:solidFill>
                <a:srgbClr val="4286A8"/>
              </a:solidFill>
              <a:latin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036843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75C204A3-9088-B42A-0BC4-018771D3F93B}"/>
              </a:ext>
            </a:extLst>
          </p:cNvPr>
          <p:cNvSpPr>
            <a:spLocks noGrp="1"/>
          </p:cNvSpPr>
          <p:nvPr/>
        </p:nvSpPr>
        <p:spPr>
          <a:xfrm>
            <a:off x="514350" y="323850"/>
            <a:ext cx="111633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400" b="1">
                <a:solidFill>
                  <a:srgbClr val="123B5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solidFill>
                  <a:srgbClr val="123B5D"/>
                </a:solidFill>
                <a:latin typeface="DejaVu Sans"/>
                <a:ea typeface="DejaVu Sans"/>
                <a:cs typeface="DejaVu Sans"/>
              </a:rPr>
              <a:t>CONCLUSIONI E PROSPETTIVE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A32E131-E8AD-915B-4808-8F8BC0F0403A}"/>
              </a:ext>
            </a:extLst>
          </p:cNvPr>
          <p:cNvSpPr>
            <a:spLocks noGrp="1"/>
          </p:cNvSpPr>
          <p:nvPr/>
        </p:nvSpPr>
        <p:spPr>
          <a:xfrm>
            <a:off x="523875" y="819150"/>
            <a:ext cx="11144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20000"/>
          </a:bodyPr>
          <a:lstStyle/>
          <a:p>
            <a:pPr>
              <a:defRPr sz="1275" b="0">
                <a:solidFill>
                  <a:srgbClr val="4286A8"/>
                </a:solidFill>
                <a:latin typeface="DejaVu Sans"/>
                <a:ea typeface="DejaVu Sans"/>
                <a:cs typeface="DejaVu Sans"/>
              </a:defRPr>
            </a:pPr>
            <a:r>
              <a:rPr sz="1600" b="1" dirty="0" err="1">
                <a:solidFill>
                  <a:srgbClr val="4286A8"/>
                </a:solidFill>
                <a:latin typeface="DejaVu Sans"/>
              </a:rPr>
              <a:t>Chirurgia</a:t>
            </a:r>
            <a:r>
              <a:rPr sz="1600" b="1" dirty="0">
                <a:solidFill>
                  <a:srgbClr val="4286A8"/>
                </a:solidFill>
                <a:latin typeface="DejaVu Sans"/>
              </a:rPr>
              <a:t> </a:t>
            </a:r>
            <a:r>
              <a:rPr sz="1600" b="1" dirty="0" err="1">
                <a:solidFill>
                  <a:srgbClr val="4286A8"/>
                </a:solidFill>
                <a:latin typeface="DejaVu Sans"/>
              </a:rPr>
              <a:t>metabolica</a:t>
            </a:r>
            <a:r>
              <a:rPr sz="1600" b="1" dirty="0">
                <a:solidFill>
                  <a:srgbClr val="4286A8"/>
                </a:solidFill>
                <a:latin typeface="DejaVu Sans"/>
              </a:rPr>
              <a:t> e </a:t>
            </a:r>
            <a:r>
              <a:rPr sz="1600" b="1" dirty="0" err="1">
                <a:solidFill>
                  <a:srgbClr val="4286A8"/>
                </a:solidFill>
                <a:latin typeface="DejaVu Sans"/>
              </a:rPr>
              <a:t>bariatrica</a:t>
            </a:r>
            <a:r>
              <a:rPr sz="1600" b="1" dirty="0">
                <a:solidFill>
                  <a:srgbClr val="4286A8"/>
                </a:solidFill>
                <a:latin typeface="DejaVu Sans"/>
              </a:rPr>
              <a:t> </a:t>
            </a:r>
            <a:r>
              <a:rPr sz="1600" b="1" dirty="0" err="1">
                <a:solidFill>
                  <a:srgbClr val="4286A8"/>
                </a:solidFill>
                <a:latin typeface="DejaVu Sans"/>
              </a:rPr>
              <a:t>nell’obesità</a:t>
            </a:r>
            <a:r>
              <a:rPr sz="1600" b="1" dirty="0">
                <a:solidFill>
                  <a:srgbClr val="4286A8"/>
                </a:solidFill>
                <a:latin typeface="DejaVu Sans"/>
              </a:rPr>
              <a:t> </a:t>
            </a:r>
            <a:r>
              <a:rPr sz="1600" b="1" dirty="0" err="1">
                <a:solidFill>
                  <a:srgbClr val="4286A8"/>
                </a:solidFill>
                <a:latin typeface="DejaVu Sans"/>
              </a:rPr>
              <a:t>pediatrica</a:t>
            </a:r>
            <a:endParaRPr sz="1600" b="1" dirty="0">
              <a:solidFill>
                <a:srgbClr val="4286A8"/>
              </a:solidFill>
              <a:latin typeface="DejaVu San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801F9BB-D3E0-508B-A8E8-29AC1F77C504}"/>
              </a:ext>
            </a:extLst>
          </p:cNvPr>
          <p:cNvSpPr>
            <a:spLocks noGrp="1"/>
          </p:cNvSpPr>
          <p:nvPr/>
        </p:nvSpPr>
        <p:spPr>
          <a:xfrm>
            <a:off x="514350" y="1209675"/>
            <a:ext cx="7524750" cy="14288"/>
          </a:xfrm>
          <a:prstGeom prst="rect">
            <a:avLst/>
          </a:prstGeom>
          <a:solidFill>
            <a:srgbClr val="B9DDEA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750B7B0-F695-6A51-F229-8859B7F92536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D9EF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9011688D-72BD-B675-3BB0-8B8E1B853485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02B5F35-9ACF-301E-F5B1-9FCB1C6F46AA}"/>
              </a:ext>
            </a:extLst>
          </p:cNvPr>
          <p:cNvSpPr>
            <a:spLocks noGrp="1"/>
          </p:cNvSpPr>
          <p:nvPr/>
        </p:nvSpPr>
        <p:spPr>
          <a:xfrm>
            <a:off x="1104900" y="1400175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>
              <a:def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OBESITÀ PEDIATRICA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EEC9EFB-B2C5-22C7-1611-74EFE2416DAB}"/>
              </a:ext>
            </a:extLst>
          </p:cNvPr>
          <p:cNvSpPr>
            <a:spLocks noGrp="1"/>
          </p:cNvSpPr>
          <p:nvPr/>
        </p:nvSpPr>
        <p:spPr>
          <a:xfrm>
            <a:off x="1104900" y="1638300"/>
            <a:ext cx="66675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Malattia cronica, complessa e progressiva, con un impatto crescente sulla salute pubblica e un elevato rischio di persistenza in età adulta.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24513C0-8D04-DF09-F52F-750CE5F92E7A}"/>
              </a:ext>
            </a:extLst>
          </p:cNvPr>
          <p:cNvSpPr>
            <a:spLocks noGrp="1"/>
          </p:cNvSpPr>
          <p:nvPr/>
        </p:nvSpPr>
        <p:spPr>
          <a:xfrm>
            <a:off x="514350" y="238125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D9EF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F1ACDA6-4903-A225-7E26-5CF7FECC5A15}"/>
              </a:ext>
            </a:extLst>
          </p:cNvPr>
          <p:cNvSpPr>
            <a:spLocks noGrp="1"/>
          </p:cNvSpPr>
          <p:nvPr/>
        </p:nvSpPr>
        <p:spPr>
          <a:xfrm>
            <a:off x="514350" y="238125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1140F74-356A-1AA7-AB1B-D8E051BFC856}"/>
              </a:ext>
            </a:extLst>
          </p:cNvPr>
          <p:cNvSpPr>
            <a:spLocks noGrp="1"/>
          </p:cNvSpPr>
          <p:nvPr/>
        </p:nvSpPr>
        <p:spPr>
          <a:xfrm>
            <a:off x="1104900" y="234315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>
              <a:def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CHIRURGIA METABOLICA E BARIATRICA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E9EAC0B-440B-0410-9D7C-5CF846256536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66675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Opzione efficace e duratura negli adolescenti con obesità severa, se inserita in un percorso multidisciplinare e svolta in centri con esperienza specifica.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9A0798F-8B6B-A35C-1165-08EA54D58792}"/>
              </a:ext>
            </a:extLst>
          </p:cNvPr>
          <p:cNvSpPr>
            <a:spLocks noGrp="1"/>
          </p:cNvSpPr>
          <p:nvPr/>
        </p:nvSpPr>
        <p:spPr>
          <a:xfrm>
            <a:off x="514350" y="332422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D9EF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1B7AF6C-2790-0898-C334-8FE3B1CB4D34}"/>
              </a:ext>
            </a:extLst>
          </p:cNvPr>
          <p:cNvSpPr>
            <a:spLocks noGrp="1"/>
          </p:cNvSpPr>
          <p:nvPr/>
        </p:nvSpPr>
        <p:spPr>
          <a:xfrm>
            <a:off x="514350" y="3324225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C931DD4-70F8-0D0F-3F06-729BF3CB06A7}"/>
              </a:ext>
            </a:extLst>
          </p:cNvPr>
          <p:cNvSpPr>
            <a:spLocks noGrp="1"/>
          </p:cNvSpPr>
          <p:nvPr/>
        </p:nvSpPr>
        <p:spPr>
          <a:xfrm>
            <a:off x="1104900" y="3286125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>
              <a:def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DATI DEL REGISTRO SICOB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7098B00-0980-B3A7-377F-95B0D97C6DC8}"/>
              </a:ext>
            </a:extLst>
          </p:cNvPr>
          <p:cNvSpPr>
            <a:spLocks noGrp="1"/>
          </p:cNvSpPr>
          <p:nvPr/>
        </p:nvSpPr>
        <p:spPr>
          <a:xfrm>
            <a:off x="1104900" y="3524250"/>
            <a:ext cx="66675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437"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Nella popolazione studiata, i risultati supportano sicurezza ed efficacia. A 12 mesi, la Sleeve Gastrectomy mostra una maggiore efficacia ponderale rispetto al Bendaggio Gastrico.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2FF273C2-33AE-AF67-7948-910D5A396194}"/>
              </a:ext>
            </a:extLst>
          </p:cNvPr>
          <p:cNvSpPr>
            <a:spLocks noGrp="1"/>
          </p:cNvSpPr>
          <p:nvPr/>
        </p:nvSpPr>
        <p:spPr>
          <a:xfrm>
            <a:off x="514350" y="4267200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D9EF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F3B8E34-FFC1-020E-C9FF-E9DDC3917BBC}"/>
              </a:ext>
            </a:extLst>
          </p:cNvPr>
          <p:cNvSpPr>
            <a:spLocks noGrp="1"/>
          </p:cNvSpPr>
          <p:nvPr/>
        </p:nvSpPr>
        <p:spPr>
          <a:xfrm>
            <a:off x="514350" y="4267200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9D189F5-CD76-1591-CDAC-02AFD56BADDD}"/>
              </a:ext>
            </a:extLst>
          </p:cNvPr>
          <p:cNvSpPr>
            <a:spLocks noGrp="1"/>
          </p:cNvSpPr>
          <p:nvPr/>
        </p:nvSpPr>
        <p:spPr>
          <a:xfrm>
            <a:off x="1104900" y="4229100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>
              <a:def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PALLONE INTRAGASTRICO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7FA3D00-0BA0-AC6A-C3BB-8076145424E6}"/>
              </a:ext>
            </a:extLst>
          </p:cNvPr>
          <p:cNvSpPr>
            <a:spLocks noGrp="1"/>
          </p:cNvSpPr>
          <p:nvPr/>
        </p:nvSpPr>
        <p:spPr>
          <a:xfrm>
            <a:off x="1104900" y="4467225"/>
            <a:ext cx="66675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Trattamento endoscopico temporaneo per pazienti selezionati; non sostituisce una strategia terapeutica continuativa e strutturata.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54C51E7-4508-2E8F-7A7A-6F4E4165C4D8}"/>
              </a:ext>
            </a:extLst>
          </p:cNvPr>
          <p:cNvSpPr>
            <a:spLocks noGrp="1"/>
          </p:cNvSpPr>
          <p:nvPr/>
        </p:nvSpPr>
        <p:spPr>
          <a:xfrm>
            <a:off x="514350" y="5210175"/>
            <a:ext cx="438150" cy="438150"/>
          </a:xfrm>
          <a:prstGeom prst="roundRect">
            <a:avLst>
              <a:gd name="adj" fmla="val 26087"/>
            </a:avLst>
          </a:prstGeom>
          <a:solidFill>
            <a:srgbClr val="D9EFF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7815009-3D03-91D0-0334-3B7A73B6EB32}"/>
              </a:ext>
            </a:extLst>
          </p:cNvPr>
          <p:cNvSpPr>
            <a:spLocks noGrp="1"/>
          </p:cNvSpPr>
          <p:nvPr/>
        </p:nvSpPr>
        <p:spPr>
          <a:xfrm>
            <a:off x="514350" y="5210175"/>
            <a:ext cx="4381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679A3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4CB522D-51A8-BAE1-DC04-FCC512F7236D}"/>
              </a:ext>
            </a:extLst>
          </p:cNvPr>
          <p:cNvSpPr>
            <a:spLocks noGrp="1"/>
          </p:cNvSpPr>
          <p:nvPr/>
        </p:nvSpPr>
        <p:spPr>
          <a:xfrm>
            <a:off x="1104900" y="5172075"/>
            <a:ext cx="666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 lnSpcReduction="20000"/>
          </a:bodyPr>
          <a:lstStyle/>
          <a:p>
            <a:pPr>
              <a:def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FATTORI ASSOCIATI AGLI ESITI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7E3E471-8DFF-088C-A2B7-28558BD0CAA3}"/>
              </a:ext>
            </a:extLst>
          </p:cNvPr>
          <p:cNvSpPr>
            <a:spLocks noGrp="1"/>
          </p:cNvSpPr>
          <p:nvPr/>
        </p:nvSpPr>
        <p:spPr>
          <a:xfrm>
            <a:off x="1104900" y="5410200"/>
            <a:ext cx="6667500" cy="504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Età, profilo psicologico e comportamento alimentare possono influenzare i risultati e richiedono valutazione e gestione dedicate.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D1069E37-6669-B35A-5BC7-1F61886624C0}"/>
              </a:ext>
            </a:extLst>
          </p:cNvPr>
          <p:cNvSpPr>
            <a:spLocks noGrp="1"/>
          </p:cNvSpPr>
          <p:nvPr/>
        </p:nvSpPr>
        <p:spPr>
          <a:xfrm>
            <a:off x="8343900" y="1219200"/>
            <a:ext cx="3333750" cy="4381500"/>
          </a:xfrm>
          <a:prstGeom prst="roundRect">
            <a:avLst>
              <a:gd name="adj" fmla="val 5143"/>
            </a:avLst>
          </a:prstGeom>
          <a:solidFill>
            <a:srgbClr val="F1F9FC"/>
          </a:solidFill>
          <a:ln w="11430">
            <a:solidFill>
              <a:srgbClr val="B9DDE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D03DD25-6511-5E78-301B-AB49DBC0D6F5}"/>
              </a:ext>
            </a:extLst>
          </p:cNvPr>
          <p:cNvSpPr>
            <a:spLocks noGrp="1"/>
          </p:cNvSpPr>
          <p:nvPr/>
        </p:nvSpPr>
        <p:spPr>
          <a:xfrm>
            <a:off x="8610600" y="1428750"/>
            <a:ext cx="28003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444" lnSpcReduction="10000"/>
          </a:bodyPr>
          <a:lstStyle/>
          <a:p>
            <a:pPr>
              <a:defRPr sz="1350" b="1">
                <a:solidFill>
                  <a:srgbClr val="1352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35277"/>
                </a:solidFill>
                <a:latin typeface="DejaVu Sans"/>
                <a:ea typeface="DejaVu Sans"/>
                <a:cs typeface="DejaVu Sans"/>
              </a:rPr>
              <a:t>INDICAZIONI CLINICHE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6BE63E4D-F3FB-8DDB-61A3-2387F1951043}"/>
              </a:ext>
            </a:extLst>
          </p:cNvPr>
          <p:cNvSpPr>
            <a:spLocks noGrp="1"/>
          </p:cNvSpPr>
          <p:nvPr/>
        </p:nvSpPr>
        <p:spPr>
          <a:xfrm>
            <a:off x="8610600" y="1876425"/>
            <a:ext cx="280035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1430">
            <a:solidFill>
              <a:srgbClr val="C9E5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ECF37F43-1C36-8E6E-6A4B-9971D7EC2FE0}"/>
              </a:ext>
            </a:extLst>
          </p:cNvPr>
          <p:cNvSpPr>
            <a:spLocks noGrp="1"/>
          </p:cNvSpPr>
          <p:nvPr/>
        </p:nvSpPr>
        <p:spPr>
          <a:xfrm>
            <a:off x="8782050" y="1990725"/>
            <a:ext cx="2428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>
              <a:defRPr sz="1050" b="1">
                <a:solidFill>
                  <a:srgbClr val="168DB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8DB3"/>
                </a:solidFill>
                <a:latin typeface="DejaVu Sans"/>
                <a:ea typeface="DejaVu Sans"/>
                <a:cs typeface="DejaVu Sans"/>
              </a:rPr>
              <a:t>Principio guida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AA5AB68-5745-5106-5541-2331B087AF47}"/>
              </a:ext>
            </a:extLst>
          </p:cNvPr>
          <p:cNvSpPr>
            <a:spLocks noGrp="1"/>
          </p:cNvSpPr>
          <p:nvPr/>
        </p:nvSpPr>
        <p:spPr>
          <a:xfrm>
            <a:off x="8782050" y="2257425"/>
            <a:ext cx="2428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3643" lnSpcReduction="10000"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Selezione individualizzata, decisione condivisa con il paziente e la famiglia e presa in carico non stigmatizzante.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5838A0F2-5BD1-8B86-2FEA-6C7A1039B83A}"/>
              </a:ext>
            </a:extLst>
          </p:cNvPr>
          <p:cNvSpPr>
            <a:spLocks noGrp="1"/>
          </p:cNvSpPr>
          <p:nvPr/>
        </p:nvSpPr>
        <p:spPr>
          <a:xfrm>
            <a:off x="8610600" y="3105150"/>
            <a:ext cx="2800350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1430">
            <a:solidFill>
              <a:srgbClr val="C9E5F0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FBCD79B0-F2E7-EFD2-4777-A25216F3F4C2}"/>
              </a:ext>
            </a:extLst>
          </p:cNvPr>
          <p:cNvSpPr>
            <a:spLocks noGrp="1"/>
          </p:cNvSpPr>
          <p:nvPr/>
        </p:nvSpPr>
        <p:spPr>
          <a:xfrm>
            <a:off x="8782050" y="3219450"/>
            <a:ext cx="2428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>
              <a:defRPr sz="1050" b="1">
                <a:solidFill>
                  <a:srgbClr val="168DB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68DB3"/>
                </a:solidFill>
                <a:latin typeface="DejaVu Sans"/>
                <a:ea typeface="DejaVu Sans"/>
                <a:cs typeface="DejaVu Sans"/>
              </a:rPr>
              <a:t>Follow-up a lungo termine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2EC18D52-B8B2-A234-82D8-9D3175BDFE52}"/>
              </a:ext>
            </a:extLst>
          </p:cNvPr>
          <p:cNvSpPr>
            <a:spLocks noGrp="1"/>
          </p:cNvSpPr>
          <p:nvPr/>
        </p:nvSpPr>
        <p:spPr>
          <a:xfrm>
            <a:off x="8782050" y="3486150"/>
            <a:ext cx="24288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518" lnSpcReduction="10000"/>
          </a:bodyPr>
          <a:lstStyle/>
          <a:p>
            <a:pPr>
              <a:def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94D63"/>
                </a:solidFill>
                <a:latin typeface="DejaVu Sans"/>
                <a:ea typeface="DejaVu Sans"/>
                <a:cs typeface="DejaVu Sans"/>
              </a:rPr>
              <a:t>Monitoraggio clinico, nutrizionale, metabolico e psicologico, con prevenzione delle carenze nutrizionali.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828BADE2-8C02-EC2D-5ED7-FF4BBA3DA7E3}"/>
              </a:ext>
            </a:extLst>
          </p:cNvPr>
          <p:cNvSpPr>
            <a:spLocks noGrp="1"/>
          </p:cNvSpPr>
          <p:nvPr/>
        </p:nvSpPr>
        <p:spPr>
          <a:xfrm>
            <a:off x="8610600" y="4267200"/>
            <a:ext cx="2800350" cy="1066800"/>
          </a:xfrm>
          <a:prstGeom prst="roundRect">
            <a:avLst>
              <a:gd name="adj" fmla="val 10714"/>
            </a:avLst>
          </a:prstGeom>
          <a:solidFill>
            <a:srgbClr val="196A93"/>
          </a:solidFill>
          <a:ln w="11430">
            <a:solidFill>
              <a:srgbClr val="196A9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CE73847B-D61A-94AD-F918-318F7A1096DD}"/>
              </a:ext>
            </a:extLst>
          </p:cNvPr>
          <p:cNvSpPr>
            <a:spLocks noGrp="1"/>
          </p:cNvSpPr>
          <p:nvPr/>
        </p:nvSpPr>
        <p:spPr>
          <a:xfrm>
            <a:off x="8782050" y="4381500"/>
            <a:ext cx="242887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4" lnSpcReduction="10000"/>
          </a:bodyPr>
          <a:lstStyle/>
          <a:p>
            <a:pPr>
              <a:defRPr sz="1050" b="1">
                <a:solidFill>
                  <a:srgbClr val="AEE3F4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E3F4"/>
                </a:solidFill>
                <a:latin typeface="DejaVu Sans"/>
                <a:ea typeface="DejaVu Sans"/>
                <a:cs typeface="DejaVu Sans"/>
              </a:rPr>
              <a:t>NEXT STEP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9B0FB395-81C4-C4FE-FC3D-2EA67CE083B3}"/>
              </a:ext>
            </a:extLst>
          </p:cNvPr>
          <p:cNvSpPr>
            <a:spLocks noGrp="1"/>
          </p:cNvSpPr>
          <p:nvPr/>
        </p:nvSpPr>
        <p:spPr>
          <a:xfrm>
            <a:off x="8782050" y="4648200"/>
            <a:ext cx="2428875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8750" lnSpcReduction="20000"/>
          </a:bodyPr>
          <a:lstStyle/>
          <a:p>
            <a:pPr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Ampliare la casistica, prolungare il follow-up e condurre confronti aggiustati per le caratteristiche basali.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DD111A41-D0F9-FE5E-F645-16DC2F53C3AB}"/>
              </a:ext>
            </a:extLst>
          </p:cNvPr>
          <p:cNvSpPr>
            <a:spLocks noGrp="1"/>
          </p:cNvSpPr>
          <p:nvPr/>
        </p:nvSpPr>
        <p:spPr>
          <a:xfrm>
            <a:off x="514350" y="6172200"/>
            <a:ext cx="11163300" cy="19050"/>
          </a:xfrm>
          <a:prstGeom prst="rect">
            <a:avLst/>
          </a:prstGeom>
          <a:solidFill>
            <a:srgbClr val="168DB3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AB8614F4-52F7-92B8-1E29-6F5585DCBC67}"/>
              </a:ext>
            </a:extLst>
          </p:cNvPr>
          <p:cNvSpPr>
            <a:spLocks noGrp="1"/>
          </p:cNvSpPr>
          <p:nvPr/>
        </p:nvSpPr>
        <p:spPr>
          <a:xfrm>
            <a:off x="514350" y="6286500"/>
            <a:ext cx="111633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200" b="1">
                <a:solidFill>
                  <a:srgbClr val="123B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23B5D"/>
                </a:solidFill>
                <a:latin typeface="DejaVu Sans"/>
                <a:ea typeface="DejaVu Sans"/>
                <a:cs typeface="DejaVu Sans"/>
              </a:rPr>
              <a:t>La chirurgia è parte di un percorso terapeutico multidisciplinare e continuativo, non un intervento isolato.</a:t>
            </a:r>
          </a:p>
        </p:txBody>
      </p:sp>
    </p:spTree>
    <p:extLst>
      <p:ext uri="{BB962C8B-B14F-4D97-AF65-F5344CB8AC3E}">
        <p14:creationId xmlns:p14="http://schemas.microsoft.com/office/powerpoint/2010/main" val="3822703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2409</TotalTime>
  <Words>340</Words>
  <Application>Microsoft Macintosh PowerPoint</Application>
  <PresentationFormat>Widescreen</PresentationFormat>
  <Paragraphs>55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Calibri</vt:lpstr>
      <vt:lpstr>Calibri Light</vt:lpstr>
      <vt:lpstr>Courier New</vt:lpstr>
      <vt:lpstr>DejaVu Sans</vt:lpstr>
      <vt:lpstr>Wingdings</vt:lpstr>
      <vt:lpstr>RetrospectVTI</vt:lpstr>
      <vt:lpstr>Chirurgia Metabolica e Bariatrica in Età Pediatrica: Analisi del Database Nazionale della Società Italiana di Chirurgia dell'Obesità e delle Malattie Metaboliche (SICOb)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maria francesca  russo</cp:lastModifiedBy>
  <cp:revision>18</cp:revision>
  <dcterms:created xsi:type="dcterms:W3CDTF">2022-02-27T17:36:31Z</dcterms:created>
  <dcterms:modified xsi:type="dcterms:W3CDTF">2026-09-16T20:41:44Z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